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0" d="100"/>
          <a:sy n="120" d="100"/>
        </p:scale>
        <p:origin x="-16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1187844">
            <a:off x="685799" y="1929336"/>
            <a:ext cx="7772400" cy="147002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s-ES" sz="7200" dirty="0" smtClean="0">
                <a:solidFill>
                  <a:srgbClr val="008000"/>
                </a:solidFill>
                <a:latin typeface="+mn-lt"/>
                <a:cs typeface="Britannic Bold"/>
              </a:rPr>
              <a:t>CAPÍTULO III: </a:t>
            </a:r>
            <a:r>
              <a:rPr lang="es-ES" sz="7200" dirty="0" smtClean="0">
                <a:solidFill>
                  <a:srgbClr val="FFFFFF"/>
                </a:solidFill>
                <a:latin typeface="+mn-lt"/>
                <a:cs typeface="Britannic Bold"/>
              </a:rPr>
              <a:t>CONSTRUIR EL MENSAJE COMPROMETIDO</a:t>
            </a:r>
            <a:endParaRPr lang="es-ES" sz="7200" dirty="0">
              <a:solidFill>
                <a:srgbClr val="FFFFFF"/>
              </a:solidFill>
              <a:latin typeface="+mn-lt"/>
              <a:cs typeface="Britannic Bold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007998"/>
            <a:ext cx="6400800" cy="1752600"/>
          </a:xfrm>
        </p:spPr>
        <p:txBody>
          <a:bodyPr/>
          <a:lstStyle/>
          <a:p>
            <a:r>
              <a:rPr lang="es-ES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Britannic Bold"/>
              </a:rPr>
              <a:t>Lorena Santos</a:t>
            </a:r>
          </a:p>
          <a:p>
            <a:r>
              <a:rPr lang="es-ES" dirty="0" smtClean="0">
                <a:solidFill>
                  <a:schemeClr val="bg1">
                    <a:lumMod val="50000"/>
                    <a:lumOff val="50000"/>
                  </a:schemeClr>
                </a:solidFill>
                <a:cs typeface="Britannic Bold"/>
              </a:rPr>
              <a:t>María Teresa Guerrero</a:t>
            </a:r>
            <a:endParaRPr lang="es-ES" dirty="0">
              <a:solidFill>
                <a:schemeClr val="bg1">
                  <a:lumMod val="50000"/>
                  <a:lumOff val="50000"/>
                </a:schemeClr>
              </a:solidFill>
              <a:cs typeface="Britannic Bold"/>
            </a:endParaRPr>
          </a:p>
        </p:txBody>
      </p:sp>
    </p:spTree>
    <p:extLst>
      <p:ext uri="{BB962C8B-B14F-4D97-AF65-F5344CB8AC3E}">
        <p14:creationId xmlns:p14="http://schemas.microsoft.com/office/powerpoint/2010/main" val="1821075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21419998">
            <a:off x="-95249" y="317109"/>
            <a:ext cx="9141883" cy="1143000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FFFFFF"/>
                </a:solidFill>
                <a:latin typeface="+mn-lt"/>
                <a:cs typeface="Britannic Bold"/>
              </a:rPr>
              <a:t>¿QUÉ HACER CON LAS SIGNIFICACIONES LINGUÍSTICAS DEL MENSAJE?</a:t>
            </a:r>
            <a:endParaRPr lang="es-ES" dirty="0">
              <a:solidFill>
                <a:srgbClr val="FFFFFF"/>
              </a:solidFill>
              <a:latin typeface="+mn-lt"/>
              <a:cs typeface="Britannic Bol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9163" y="4493835"/>
            <a:ext cx="1869967" cy="125610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SIGNIFICACIONES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670159" y="4493835"/>
            <a:ext cx="1674597" cy="125610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SELECCIÓN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6475110" y="4117243"/>
            <a:ext cx="1856012" cy="18560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MENSAJE VISUAL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879163" y="2442436"/>
            <a:ext cx="1869966" cy="125610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MENSAJE</a:t>
            </a:r>
            <a:endParaRPr lang="en-US" dirty="0"/>
          </a:p>
        </p:txBody>
      </p:sp>
      <p:sp>
        <p:nvSpPr>
          <p:cNvPr id="11" name="Down Arrow 10"/>
          <p:cNvSpPr/>
          <p:nvPr/>
        </p:nvSpPr>
        <p:spPr>
          <a:xfrm>
            <a:off x="1674597" y="3698544"/>
            <a:ext cx="279100" cy="781578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2749130" y="4996519"/>
            <a:ext cx="921029" cy="265178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060899" y="2487871"/>
            <a:ext cx="3935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RECOPILACIÓN DE DATOS</a:t>
            </a:r>
            <a:endParaRPr lang="en-US" sz="2800" dirty="0"/>
          </a:p>
        </p:txBody>
      </p:sp>
      <p:sp>
        <p:nvSpPr>
          <p:cNvPr id="10" name="Right Arrow 9"/>
          <p:cNvSpPr/>
          <p:nvPr/>
        </p:nvSpPr>
        <p:spPr>
          <a:xfrm>
            <a:off x="5358710" y="4996519"/>
            <a:ext cx="921029" cy="265178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856012" y="3962993"/>
            <a:ext cx="9045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encontrar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921350" y="5191676"/>
            <a:ext cx="1165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m</a:t>
            </a:r>
            <a:r>
              <a:rPr lang="en-US" sz="1400" dirty="0" err="1" smtClean="0"/>
              <a:t>ás</a:t>
            </a:r>
            <a:r>
              <a:rPr lang="en-US" sz="1400" dirty="0" smtClean="0"/>
              <a:t> </a:t>
            </a:r>
            <a:r>
              <a:rPr lang="en-US" sz="1400" dirty="0" err="1" smtClean="0"/>
              <a:t>cercanas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439082" y="4688867"/>
            <a:ext cx="840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construir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89631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3" grpId="0" animBg="1"/>
      <p:bldP spid="3" grpId="0"/>
      <p:bldP spid="10" grpId="0" animBg="1"/>
      <p:bldP spid="10" grpId="1" animBg="1"/>
      <p:bldP spid="4" grpId="0"/>
      <p:bldP spid="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6633" y="2272016"/>
            <a:ext cx="4147943" cy="954106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Evitar</a:t>
            </a:r>
            <a:r>
              <a:rPr lang="en-US" sz="2400" dirty="0" smtClean="0"/>
              <a:t> </a:t>
            </a:r>
            <a:r>
              <a:rPr lang="en-US" sz="2400" dirty="0" err="1" smtClean="0"/>
              <a:t>una</a:t>
            </a:r>
            <a:r>
              <a:rPr lang="en-US" sz="2400" dirty="0" smtClean="0"/>
              <a:t> mala </a:t>
            </a:r>
            <a:r>
              <a:rPr lang="en-US" sz="2400" dirty="0" err="1" smtClean="0"/>
              <a:t>interpretación</a:t>
            </a:r>
            <a:r>
              <a:rPr lang="en-US" sz="2400" dirty="0" smtClean="0"/>
              <a:t> del </a:t>
            </a:r>
            <a:r>
              <a:rPr lang="en-US" sz="2400" dirty="0" err="1" smtClean="0"/>
              <a:t>mensaje</a:t>
            </a:r>
            <a:r>
              <a:rPr lang="en-US" sz="2400" dirty="0" smtClean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67909" y="3531060"/>
            <a:ext cx="42883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dirty="0" err="1"/>
              <a:t>Adecuada</a:t>
            </a:r>
            <a:r>
              <a:rPr lang="en-US" sz="2400" dirty="0"/>
              <a:t> </a:t>
            </a:r>
            <a:r>
              <a:rPr lang="en-US" sz="2400" dirty="0" err="1"/>
              <a:t>selección</a:t>
            </a:r>
            <a:r>
              <a:rPr lang="en-US" sz="2400" dirty="0"/>
              <a:t> de </a:t>
            </a:r>
            <a:r>
              <a:rPr lang="en-US" sz="2400" dirty="0" err="1"/>
              <a:t>signos</a:t>
            </a:r>
            <a:r>
              <a:rPr lang="en-US" sz="2400" dirty="0"/>
              <a:t>.</a:t>
            </a:r>
          </a:p>
          <a:p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367909" y="4376014"/>
            <a:ext cx="39036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dirty="0" err="1">
                <a:solidFill>
                  <a:srgbClr val="FF6600"/>
                </a:solidFill>
              </a:rPr>
              <a:t>Sinécdoques</a:t>
            </a:r>
            <a:r>
              <a:rPr lang="en-US" sz="2400" dirty="0"/>
              <a:t> </a:t>
            </a:r>
            <a:r>
              <a:rPr lang="en-US" sz="2400" dirty="0" err="1"/>
              <a:t>conceptuales</a:t>
            </a:r>
            <a:r>
              <a:rPr lang="en-US" sz="2400" dirty="0"/>
              <a:t>.</a:t>
            </a:r>
          </a:p>
          <a:p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4605143" y="427834"/>
            <a:ext cx="4549036" cy="1288847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“No hay nada </a:t>
            </a:r>
            <a:r>
              <a:rPr lang="en-US" sz="2800" dirty="0" err="1">
                <a:solidFill>
                  <a:schemeClr val="tx1"/>
                </a:solidFill>
              </a:rPr>
              <a:t>más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engañoso</a:t>
            </a:r>
            <a:r>
              <a:rPr lang="en-US" sz="2800" dirty="0">
                <a:solidFill>
                  <a:schemeClr val="tx1"/>
                </a:solidFill>
              </a:rPr>
              <a:t>,</a:t>
            </a:r>
          </a:p>
          <a:p>
            <a:pPr algn="ctr"/>
            <a:r>
              <a:rPr lang="en-US" sz="2800" dirty="0" err="1" smtClean="0">
                <a:solidFill>
                  <a:schemeClr val="tx1"/>
                </a:solidFill>
              </a:rPr>
              <a:t>que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un </a:t>
            </a:r>
            <a:r>
              <a:rPr lang="en-US" sz="2800" dirty="0" err="1">
                <a:solidFill>
                  <a:schemeClr val="tx1"/>
                </a:solidFill>
              </a:rPr>
              <a:t>hecho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obvio</a:t>
            </a:r>
            <a:r>
              <a:rPr lang="en-US" sz="2800" dirty="0">
                <a:solidFill>
                  <a:schemeClr val="tx1"/>
                </a:solidFill>
              </a:rPr>
              <a:t>”.</a:t>
            </a:r>
          </a:p>
        </p:txBody>
      </p:sp>
      <p:pic>
        <p:nvPicPr>
          <p:cNvPr id="8" name="Picture 7" descr="Museo-Frida-Kahlo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5916"/>
            <a:ext cx="3363150" cy="26520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67909" y="5694474"/>
            <a:ext cx="40990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rgbClr val="FF6600"/>
                </a:solidFill>
              </a:rPr>
              <a:t>Tropo que consiste en referirse al todo mencionando una parte, o designar la materia que forma una cosa o uno de sus atributos en vez de la cosa misma.</a:t>
            </a:r>
            <a:endParaRPr lang="en-US" sz="1400" dirty="0">
              <a:solidFill>
                <a:srgbClr val="FF66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rot="21348547">
            <a:off x="201085" y="484603"/>
            <a:ext cx="42855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OBJETIVOS</a:t>
            </a:r>
            <a:endParaRPr lang="en-US" sz="7200" dirty="0"/>
          </a:p>
        </p:txBody>
      </p:sp>
      <p:sp>
        <p:nvSpPr>
          <p:cNvPr id="10" name="TextBox 9"/>
          <p:cNvSpPr txBox="1"/>
          <p:nvPr/>
        </p:nvSpPr>
        <p:spPr>
          <a:xfrm>
            <a:off x="404786" y="2268615"/>
            <a:ext cx="3373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dirty="0" err="1"/>
              <a:t>P</a:t>
            </a:r>
            <a:r>
              <a:rPr lang="en-US" sz="2400" dirty="0" err="1" smtClean="0"/>
              <a:t>ropuesta</a:t>
            </a:r>
            <a:r>
              <a:rPr lang="en-US" sz="2400" dirty="0" smtClean="0"/>
              <a:t> no se </a:t>
            </a:r>
            <a:r>
              <a:rPr lang="en-US" sz="2400" dirty="0" err="1" smtClean="0"/>
              <a:t>aleje</a:t>
            </a:r>
            <a:r>
              <a:rPr lang="en-US" sz="2400" dirty="0" smtClean="0"/>
              <a:t> de la </a:t>
            </a:r>
            <a:r>
              <a:rPr lang="en-US" sz="2400" dirty="0" err="1" smtClean="0"/>
              <a:t>abductiva</a:t>
            </a:r>
            <a:r>
              <a:rPr lang="en-US" sz="2400" dirty="0" smtClean="0"/>
              <a:t> </a:t>
            </a:r>
            <a:r>
              <a:rPr lang="en-US" sz="2400" dirty="0" err="1" smtClean="0"/>
              <a:t>inicial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56796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21378804">
            <a:off x="457200" y="242889"/>
            <a:ext cx="8229600" cy="1143000"/>
          </a:xfrm>
        </p:spPr>
        <p:txBody>
          <a:bodyPr>
            <a:noAutofit/>
          </a:bodyPr>
          <a:lstStyle/>
          <a:p>
            <a:r>
              <a:rPr lang="es-ES" sz="8000" dirty="0" smtClean="0">
                <a:latin typeface="+mn-lt"/>
                <a:cs typeface="Britannic Bold"/>
              </a:rPr>
              <a:t>HIPÓTESIS</a:t>
            </a:r>
            <a:endParaRPr lang="es-ES" sz="8000" dirty="0">
              <a:latin typeface="+mn-lt"/>
              <a:cs typeface="Britannic Bold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753725"/>
            <a:ext cx="4147943" cy="6887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smtClean="0">
                <a:latin typeface="Franklin Gothic Book"/>
                <a:cs typeface="Franklin Gothic Book"/>
              </a:rPr>
              <a:t>Puede o no puede ser.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6255" y="2442432"/>
            <a:ext cx="38231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atin typeface="Franklin Gothic Book"/>
                <a:cs typeface="Franklin Gothic Book"/>
              </a:rPr>
              <a:t>Es una sugestión </a:t>
            </a:r>
            <a:r>
              <a:rPr lang="es-ES" sz="2400" dirty="0" err="1">
                <a:latin typeface="Franklin Gothic Book"/>
                <a:cs typeface="Franklin Gothic Book"/>
              </a:rPr>
              <a:t>abductiva</a:t>
            </a:r>
            <a:r>
              <a:rPr lang="es-ES" sz="2400" dirty="0">
                <a:latin typeface="Franklin Gothic Book"/>
                <a:cs typeface="Franklin Gothic Book"/>
              </a:rPr>
              <a:t>. </a:t>
            </a:r>
          </a:p>
          <a:p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967652" y="3343213"/>
            <a:ext cx="46762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atin typeface="Franklin Gothic Book"/>
                <a:cs typeface="Franklin Gothic Book"/>
              </a:rPr>
              <a:t>No está sujeto a un análisis lógico.</a:t>
            </a:r>
          </a:p>
          <a:p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265464" y="4257951"/>
            <a:ext cx="48590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atin typeface="Franklin Gothic Book"/>
                <a:cs typeface="Franklin Gothic Book"/>
              </a:rPr>
              <a:t>La mejor es la más simple y natural.</a:t>
            </a:r>
          </a:p>
          <a:p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440749" y="5088948"/>
            <a:ext cx="32460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solidFill>
                  <a:srgbClr val="3366FF"/>
                </a:solidFill>
                <a:latin typeface="Franklin Gothic Book"/>
                <a:cs typeface="Franklin Gothic Book"/>
              </a:rPr>
              <a:t>Debe ser una pregunta.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5839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21405303">
            <a:off x="-416983" y="200028"/>
            <a:ext cx="10041467" cy="1143000"/>
          </a:xfrm>
        </p:spPr>
        <p:txBody>
          <a:bodyPr>
            <a:noAutofit/>
          </a:bodyPr>
          <a:lstStyle/>
          <a:p>
            <a:r>
              <a:rPr lang="es-ES" sz="5600" dirty="0" smtClean="0">
                <a:latin typeface="+mn-lt"/>
                <a:cs typeface="Britannic Bold"/>
              </a:rPr>
              <a:t>ABDUCCIÓN Ó RETRODUCCIÓN</a:t>
            </a:r>
            <a:endParaRPr lang="es-ES" sz="5600" dirty="0">
              <a:latin typeface="+mn-lt"/>
              <a:cs typeface="Britannic Bold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372784" y="1570568"/>
            <a:ext cx="4411133" cy="450850"/>
          </a:xfrm>
          <a:noFill/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000" dirty="0" smtClean="0">
                <a:latin typeface="Franklin Gothic Book"/>
                <a:cs typeface="Franklin Gothic Book"/>
              </a:rPr>
              <a:t>Es un tipo de comportamiento intuitivo.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13416" y="2529423"/>
            <a:ext cx="6123416" cy="40011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2000" dirty="0">
                <a:latin typeface="Franklin Gothic Book"/>
                <a:cs typeface="Franklin Gothic Book"/>
              </a:rPr>
              <a:t>El argumento original con el que surge una idea nueva</a:t>
            </a:r>
            <a:r>
              <a:rPr lang="es-ES" sz="2000" dirty="0" smtClean="0">
                <a:latin typeface="Franklin Gothic Book"/>
                <a:cs typeface="Franklin Gothic Book"/>
              </a:rPr>
              <a:t>.</a:t>
            </a:r>
            <a:endParaRPr lang="es-ES" sz="2000" dirty="0">
              <a:latin typeface="Franklin Gothic Book"/>
              <a:cs typeface="Franklin Gothic Book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0999" y="3418426"/>
            <a:ext cx="3301805" cy="40011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2000" dirty="0">
                <a:latin typeface="Franklin Gothic Book"/>
                <a:cs typeface="Franklin Gothic Book"/>
              </a:rPr>
              <a:t>Aceptación de una hipótesis</a:t>
            </a:r>
            <a:r>
              <a:rPr lang="es-ES" sz="2000" dirty="0" smtClean="0">
                <a:latin typeface="Franklin Gothic Book"/>
                <a:cs typeface="Franklin Gothic Book"/>
              </a:rPr>
              <a:t>.</a:t>
            </a:r>
            <a:endParaRPr lang="es-ES" sz="2000" dirty="0">
              <a:latin typeface="Franklin Gothic Book"/>
              <a:cs typeface="Franklin Gothic Boo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4333" y="4318011"/>
            <a:ext cx="2445526" cy="40011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2000" dirty="0">
                <a:latin typeface="Franklin Gothic Book"/>
                <a:cs typeface="Franklin Gothic Book"/>
              </a:rPr>
              <a:t>Juicio de percepción</a:t>
            </a:r>
            <a:r>
              <a:rPr lang="es-ES" sz="2000" dirty="0" smtClean="0">
                <a:latin typeface="Franklin Gothic Book"/>
                <a:cs typeface="Franklin Gothic Book"/>
              </a:rPr>
              <a:t>.</a:t>
            </a:r>
            <a:endParaRPr lang="es-ES" sz="2000" dirty="0">
              <a:latin typeface="Franklin Gothic Book"/>
              <a:cs typeface="Franklin Gothic Book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7000" y="5207016"/>
            <a:ext cx="6497617" cy="40011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2000" dirty="0">
                <a:latin typeface="Franklin Gothic Book"/>
                <a:cs typeface="Franklin Gothic Book"/>
              </a:rPr>
              <a:t>Cómo nos formamos ideas sobre el mundo que nos rodea</a:t>
            </a:r>
            <a:r>
              <a:rPr lang="es-ES" sz="2000" dirty="0" smtClean="0">
                <a:latin typeface="Franklin Gothic Book"/>
                <a:cs typeface="Franklin Gothic Book"/>
              </a:rPr>
              <a:t>.</a:t>
            </a:r>
            <a:endParaRPr lang="es-ES" sz="2000" dirty="0">
              <a:latin typeface="Franklin Gothic Book"/>
              <a:cs typeface="Franklin Gothic Boo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8738" y="6117176"/>
            <a:ext cx="3334066" cy="40011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2000" dirty="0">
                <a:latin typeface="Franklin Gothic Book"/>
                <a:cs typeface="Franklin Gothic Book"/>
              </a:rPr>
              <a:t>No es totalmente consciente</a:t>
            </a:r>
            <a:r>
              <a:rPr lang="es-ES" sz="2000" dirty="0" smtClean="0">
                <a:latin typeface="Franklin Gothic Book"/>
                <a:cs typeface="Franklin Gothic Book"/>
              </a:rPr>
              <a:t>.</a:t>
            </a:r>
            <a:endParaRPr lang="es-ES" sz="2000" dirty="0">
              <a:latin typeface="Franklin Gothic Book"/>
              <a:cs typeface="Franklin Gothic Book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4487333" y="2032001"/>
            <a:ext cx="169333" cy="465666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4487333" y="2929533"/>
            <a:ext cx="169333" cy="465666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487333" y="3818536"/>
            <a:ext cx="169333" cy="465666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4487333" y="4718121"/>
            <a:ext cx="169333" cy="465666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4487333" y="5607126"/>
            <a:ext cx="169333" cy="465666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987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96987" y="1164167"/>
            <a:ext cx="2540000" cy="1195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DEDUCCIÓN</a:t>
            </a:r>
            <a:endParaRPr lang="en-US" sz="3200" dirty="0"/>
          </a:p>
        </p:txBody>
      </p:sp>
      <p:sp>
        <p:nvSpPr>
          <p:cNvPr id="7" name="Right Arrow 6"/>
          <p:cNvSpPr/>
          <p:nvPr/>
        </p:nvSpPr>
        <p:spPr>
          <a:xfrm>
            <a:off x="4116900" y="1598083"/>
            <a:ext cx="740834" cy="26458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073636" y="1178984"/>
            <a:ext cx="2540000" cy="1195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INDICACIONES DE LA VERDAD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04580" y="2875974"/>
            <a:ext cx="349606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n>
                  <a:solidFill>
                    <a:schemeClr val="tx1"/>
                  </a:solidFill>
                </a:ln>
                <a:noFill/>
              </a:rPr>
              <a:t>¿CIRCUNSTANCIAS?</a:t>
            </a:r>
            <a:endParaRPr lang="en-US" sz="3200" dirty="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96987" y="4025910"/>
            <a:ext cx="2540000" cy="1195916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INDUCCIÓN</a:t>
            </a:r>
            <a:endParaRPr lang="en-US" sz="3200" dirty="0"/>
          </a:p>
        </p:txBody>
      </p:sp>
      <p:sp>
        <p:nvSpPr>
          <p:cNvPr id="11" name="Right Arrow 10"/>
          <p:cNvSpPr/>
          <p:nvPr/>
        </p:nvSpPr>
        <p:spPr>
          <a:xfrm>
            <a:off x="4116900" y="4480993"/>
            <a:ext cx="740834" cy="264584"/>
          </a:xfrm>
          <a:prstGeom prst="right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147706" y="4025910"/>
            <a:ext cx="2540000" cy="1195916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PRUEBA EXPERIMENTAL </a:t>
            </a:r>
          </a:p>
          <a:p>
            <a:pPr algn="ctr"/>
            <a:r>
              <a:rPr lang="en-US" dirty="0" smtClean="0"/>
              <a:t>HIPÓTESIS</a:t>
            </a:r>
            <a:endParaRPr lang="en-US" dirty="0"/>
          </a:p>
        </p:txBody>
      </p:sp>
      <p:sp>
        <p:nvSpPr>
          <p:cNvPr id="13" name="Down Arrow 12"/>
          <p:cNvSpPr/>
          <p:nvPr/>
        </p:nvSpPr>
        <p:spPr>
          <a:xfrm>
            <a:off x="6191250" y="5221826"/>
            <a:ext cx="254000" cy="376757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147706" y="5598583"/>
            <a:ext cx="2540000" cy="433917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BUSCA HECHOS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749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370608">
            <a:off x="21168" y="-32285"/>
            <a:ext cx="10286991" cy="1450445"/>
          </a:xfrm>
        </p:spPr>
        <p:txBody>
          <a:bodyPr>
            <a:noAutofit/>
          </a:bodyPr>
          <a:lstStyle/>
          <a:p>
            <a:pPr algn="l"/>
            <a:r>
              <a:rPr lang="en-US" sz="7200" dirty="0" smtClean="0"/>
              <a:t>INDUCCIÓN ABDUCTIVA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074" y="1809552"/>
            <a:ext cx="4273926" cy="618924"/>
          </a:xfrm>
        </p:spPr>
        <p:txBody>
          <a:bodyPr>
            <a:normAutofit/>
          </a:bodyPr>
          <a:lstStyle/>
          <a:p>
            <a:r>
              <a:rPr lang="es-ES" sz="2400" dirty="0" smtClean="0">
                <a:solidFill>
                  <a:srgbClr val="FF6600"/>
                </a:solidFill>
                <a:latin typeface="Franklin Gothic Book"/>
                <a:cs typeface="Franklin Gothic Book"/>
              </a:rPr>
              <a:t>Ver</a:t>
            </a:r>
            <a:r>
              <a:rPr lang="es-ES" sz="2400" dirty="0">
                <a:solidFill>
                  <a:srgbClr val="FF6600"/>
                </a:solidFill>
                <a:latin typeface="Franklin Gothic Book"/>
                <a:cs typeface="Franklin Gothic Book"/>
              </a:rPr>
              <a:t>: </a:t>
            </a:r>
            <a:r>
              <a:rPr lang="es-ES" sz="2400" dirty="0">
                <a:latin typeface="Franklin Gothic Book"/>
                <a:cs typeface="Franklin Gothic Book"/>
              </a:rPr>
              <a:t>cualidad natural </a:t>
            </a:r>
            <a:r>
              <a:rPr lang="es-ES" sz="2400" dirty="0" smtClean="0">
                <a:latin typeface="Franklin Gothic Book"/>
                <a:cs typeface="Franklin Gothic Book"/>
              </a:rPr>
              <a:t>animal.</a:t>
            </a:r>
            <a:endParaRPr lang="es-ES" sz="2400" dirty="0">
              <a:latin typeface="Franklin Gothic Book"/>
              <a:cs typeface="Franklin Gothic Book"/>
            </a:endParaRPr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806074" y="3584756"/>
            <a:ext cx="54425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s-ES" sz="2400" dirty="0">
                <a:solidFill>
                  <a:srgbClr val="FF6600"/>
                </a:solidFill>
                <a:latin typeface="Franklin Gothic Book"/>
                <a:cs typeface="Franklin Gothic Book"/>
              </a:rPr>
              <a:t>Mirar: </a:t>
            </a:r>
            <a:r>
              <a:rPr lang="es-ES" sz="2400" dirty="0">
                <a:latin typeface="Franklin Gothic Book"/>
                <a:cs typeface="Franklin Gothic Book"/>
              </a:rPr>
              <a:t>Actitud ante el análisis </a:t>
            </a:r>
            <a:r>
              <a:rPr lang="es-ES" sz="2400" dirty="0" smtClean="0">
                <a:latin typeface="Franklin Gothic Book"/>
                <a:cs typeface="Franklin Gothic Book"/>
              </a:rPr>
              <a:t>objetivo.</a:t>
            </a:r>
            <a:endParaRPr lang="es-ES" sz="2400" dirty="0">
              <a:latin typeface="Franklin Gothic Book"/>
              <a:cs typeface="Franklin Gothic Book"/>
            </a:endParaRPr>
          </a:p>
          <a:p>
            <a:pPr marL="342900" indent="-342900">
              <a:buFont typeface="Arial"/>
              <a:buChar char="•"/>
            </a:pP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06074" y="5523236"/>
            <a:ext cx="49039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s-ES" sz="2400" dirty="0">
                <a:solidFill>
                  <a:srgbClr val="FF6600"/>
                </a:solidFill>
                <a:latin typeface="Franklin Gothic Book"/>
                <a:cs typeface="Franklin Gothic Book"/>
              </a:rPr>
              <a:t>Observar: </a:t>
            </a:r>
            <a:r>
              <a:rPr lang="es-ES" sz="2400" dirty="0">
                <a:latin typeface="Franklin Gothic Book"/>
                <a:cs typeface="Franklin Gothic Book"/>
              </a:rPr>
              <a:t>Se obtienen </a:t>
            </a:r>
            <a:r>
              <a:rPr lang="es-ES" sz="2400" dirty="0" smtClean="0">
                <a:latin typeface="Franklin Gothic Book"/>
                <a:cs typeface="Franklin Gothic Book"/>
              </a:rPr>
              <a:t>resultados.</a:t>
            </a:r>
            <a:endParaRPr lang="es-ES" sz="2400" dirty="0">
              <a:latin typeface="Franklin Gothic Book"/>
              <a:cs typeface="Franklin Gothic Book"/>
            </a:endParaRPr>
          </a:p>
          <a:p>
            <a:pPr marL="342900" indent="-342900">
              <a:buFont typeface="Arial"/>
              <a:buChar char="•"/>
            </a:pPr>
            <a:endParaRPr lang="en-US" sz="2400" dirty="0"/>
          </a:p>
        </p:txBody>
      </p:sp>
      <p:pic>
        <p:nvPicPr>
          <p:cNvPr id="6" name="Picture 5" descr="televiso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890" y="4699007"/>
            <a:ext cx="2017694" cy="2174626"/>
          </a:xfrm>
          <a:prstGeom prst="rect">
            <a:avLst/>
          </a:prstGeom>
        </p:spPr>
      </p:pic>
      <p:pic>
        <p:nvPicPr>
          <p:cNvPr id="7" name="Picture 6" descr="lupa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889" y="2754190"/>
            <a:ext cx="2012992" cy="2137829"/>
          </a:xfrm>
          <a:prstGeom prst="rect">
            <a:avLst/>
          </a:prstGeom>
          <a:solidFill>
            <a:srgbClr val="FF6600"/>
          </a:solidFill>
        </p:spPr>
      </p:pic>
      <p:pic>
        <p:nvPicPr>
          <p:cNvPr id="9" name="Picture 8" descr="mirar__v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889" y="1057941"/>
            <a:ext cx="2017694" cy="1713136"/>
          </a:xfrm>
          <a:prstGeom prst="rect">
            <a:avLst/>
          </a:prstGeom>
          <a:solidFill>
            <a:srgbClr val="FF6600"/>
          </a:solidFill>
        </p:spPr>
      </p:pic>
    </p:spTree>
    <p:extLst>
      <p:ext uri="{BB962C8B-B14F-4D97-AF65-F5344CB8AC3E}">
        <p14:creationId xmlns:p14="http://schemas.microsoft.com/office/powerpoint/2010/main" val="2158619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1086606">
            <a:off x="457200" y="2393951"/>
            <a:ext cx="8229600" cy="20510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smtClean="0"/>
              <a:t>Gracias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1520372574"/>
      </p:ext>
    </p:extLst>
  </p:cSld>
  <p:clrMapOvr>
    <a:masterClrMapping/>
  </p:clrMapOvr>
</p:sld>
</file>

<file path=ppt/theme/theme1.xml><?xml version="1.0" encoding="utf-8"?>
<a:theme xmlns:a="http://schemas.openxmlformats.org/drawingml/2006/main" name=" Negro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Negro .thmx</Template>
  <TotalTime>5035</TotalTime>
  <Words>220</Words>
  <Application>Microsoft Macintosh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 Negro </vt:lpstr>
      <vt:lpstr>CAPÍTULO III: CONSTRUIR EL MENSAJE COMPROMETIDO</vt:lpstr>
      <vt:lpstr>¿QUÉ HACER CON LAS SIGNIFICACIONES LINGUÍSTICAS DEL MENSAJE?</vt:lpstr>
      <vt:lpstr>PowerPoint Presentation</vt:lpstr>
      <vt:lpstr>HIPÓTESIS</vt:lpstr>
      <vt:lpstr>ABDUCCIÓN Ó RETRODUCCIÓN</vt:lpstr>
      <vt:lpstr>PowerPoint Presentation</vt:lpstr>
      <vt:lpstr>INDUCCIÓN ABDUCTIVA</vt:lpstr>
      <vt:lpstr>PowerPoint Presentation</vt:lpstr>
    </vt:vector>
  </TitlesOfParts>
  <Company>Universidad Iberoamericana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III: Construir el mensaje comprometido</dc:title>
  <dc:creator>Lorena Santos Alaña</dc:creator>
  <cp:lastModifiedBy>Maria Teresa Guerrero</cp:lastModifiedBy>
  <cp:revision>38</cp:revision>
  <dcterms:created xsi:type="dcterms:W3CDTF">2012-01-19T19:25:35Z</dcterms:created>
  <dcterms:modified xsi:type="dcterms:W3CDTF">2012-01-30T20:15:51Z</dcterms:modified>
</cp:coreProperties>
</file>